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3" r:id="rId5"/>
    <p:sldId id="264" r:id="rId6"/>
    <p:sldId id="265" r:id="rId7"/>
    <p:sldId id="266" r:id="rId8"/>
    <p:sldId id="267" r:id="rId9"/>
    <p:sldId id="268" r:id="rId10"/>
    <p:sldId id="286" r:id="rId11"/>
    <p:sldId id="269" r:id="rId12"/>
    <p:sldId id="270" r:id="rId13"/>
    <p:sldId id="28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A66F69E7-4B6C-4CE9-90A4-2B7255493949}" type="datetimeFigureOut">
              <a:rPr lang="en-US" smtClean="0"/>
              <a:pPr/>
              <a:t>4/4/2020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5AE8E3B-3959-491F-A1FF-8EEFCF6A8D5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6F69E7-4B6C-4CE9-90A4-2B725549394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6F69E7-4B6C-4CE9-90A4-2B725549394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6F69E7-4B6C-4CE9-90A4-2B725549394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66F69E7-4B6C-4CE9-90A4-2B725549394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5AE8E3B-3959-491F-A1FF-8EEFCF6A8D5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66F69E7-4B6C-4CE9-90A4-2B725549394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66F69E7-4B6C-4CE9-90A4-2B7255493949}" type="datetimeFigureOut">
              <a:rPr lang="en-US" smtClean="0"/>
              <a:pPr/>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A66F69E7-4B6C-4CE9-90A4-2B7255493949}" type="datetimeFigureOut">
              <a:rPr lang="en-US" smtClean="0"/>
              <a:pPr/>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F69E7-4B6C-4CE9-90A4-2B725549394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66F69E7-4B6C-4CE9-90A4-2B725549394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66F69E7-4B6C-4CE9-90A4-2B725549394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E8E3B-3959-491F-A1FF-8EEFCF6A8D5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6F69E7-4B6C-4CE9-90A4-2B7255493949}" type="datetimeFigureOut">
              <a:rPr lang="en-US" smtClean="0"/>
              <a:pPr/>
              <a:t>4/4/2020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5AE8E3B-3959-491F-A1FF-8EEFCF6A8D5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305800" cy="1096962"/>
          </a:xfrm>
        </p:spPr>
        <p:txBody>
          <a:bodyPr>
            <a:noAutofit/>
          </a:bodyPr>
          <a:lstStyle/>
          <a:p>
            <a:r>
              <a:rPr lang="en-US" sz="4000" dirty="0"/>
              <a:t>Topic:</a:t>
            </a:r>
            <a:br>
              <a:rPr lang="en-US" sz="4000" dirty="0"/>
            </a:br>
            <a:r>
              <a:rPr lang="en-US" sz="4000" dirty="0"/>
              <a:t>Test item analyses</a:t>
            </a:r>
            <a:br>
              <a:rPr lang="en-US" sz="4000" dirty="0"/>
            </a:br>
            <a:r>
              <a:rPr lang="en-US" sz="4000" dirty="0"/>
              <a:t> procedure. </a:t>
            </a:r>
          </a:p>
        </p:txBody>
      </p:sp>
      <p:pic>
        <p:nvPicPr>
          <p:cNvPr id="3" name="Picture 52" descr="girl_taking_large_test_hb"/>
          <p:cNvPicPr>
            <a:picLocks noChangeAspect="1" noChangeArrowheads="1" noCrop="1"/>
          </p:cNvPicPr>
          <p:nvPr/>
        </p:nvPicPr>
        <p:blipFill>
          <a:blip r:embed="rId2"/>
          <a:srcRect/>
          <a:stretch>
            <a:fillRect/>
          </a:stretch>
        </p:blipFill>
        <p:spPr bwMode="auto">
          <a:xfrm>
            <a:off x="4953000" y="457200"/>
            <a:ext cx="5105400" cy="6172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t>Step: 4 </a:t>
            </a:r>
            <a:br>
              <a:rPr lang="en-US" sz="4400" dirty="0"/>
            </a:br>
            <a:r>
              <a:rPr lang="en-US" dirty="0"/>
              <a:t>Working sheet paper: </a:t>
            </a:r>
          </a:p>
        </p:txBody>
      </p:sp>
      <p:graphicFrame>
        <p:nvGraphicFramePr>
          <p:cNvPr id="3" name="Table 2"/>
          <p:cNvGraphicFramePr>
            <a:graphicFrameLocks noGrp="1"/>
          </p:cNvGraphicFramePr>
          <p:nvPr/>
        </p:nvGraphicFramePr>
        <p:xfrm>
          <a:off x="1950720" y="2362200"/>
          <a:ext cx="5288280" cy="22250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208280">
                  <a:extLst>
                    <a:ext uri="{9D8B030D-6E8A-4147-A177-3AD203B41FA5}">
                      <a16:colId xmlns:a16="http://schemas.microsoft.com/office/drawing/2014/main" val="20005"/>
                    </a:ext>
                  </a:extLst>
                </a:gridCol>
              </a:tblGrid>
              <a:tr h="741680">
                <a:tc>
                  <a:txBody>
                    <a:bodyPr/>
                    <a:lstStyle/>
                    <a:p>
                      <a:r>
                        <a:rPr lang="en-US" dirty="0"/>
                        <a:t>Item  </a:t>
                      </a:r>
                    </a:p>
                    <a:p>
                      <a:r>
                        <a:rPr lang="en-US" dirty="0"/>
                        <a:t>number</a:t>
                      </a:r>
                    </a:p>
                  </a:txBody>
                  <a:tcPr/>
                </a:tc>
                <a:tc>
                  <a:txBody>
                    <a:bodyPr/>
                    <a:lstStyle/>
                    <a:p>
                      <a:r>
                        <a:rPr lang="en-US" dirty="0"/>
                        <a:t>H</a:t>
                      </a:r>
                    </a:p>
                  </a:txBody>
                  <a:tcPr/>
                </a:tc>
                <a:tc>
                  <a:txBody>
                    <a:bodyPr/>
                    <a:lstStyle/>
                    <a:p>
                      <a:r>
                        <a:rPr lang="en-US" dirty="0"/>
                        <a:t>   L  </a:t>
                      </a:r>
                    </a:p>
                  </a:txBody>
                  <a:tcPr/>
                </a:tc>
                <a:tc>
                  <a:txBody>
                    <a:bodyPr/>
                    <a:lstStyle/>
                    <a:p>
                      <a:r>
                        <a:rPr lang="en-US" dirty="0"/>
                        <a:t> H+L</a:t>
                      </a:r>
                    </a:p>
                  </a:txBody>
                  <a:tcPr/>
                </a:tc>
                <a:tc>
                  <a:txBody>
                    <a:bodyPr/>
                    <a:lstStyle/>
                    <a:p>
                      <a:r>
                        <a:rPr lang="en-US" dirty="0"/>
                        <a:t>H-L</a:t>
                      </a:r>
                    </a:p>
                  </a:txBody>
                  <a:tcPr/>
                </a:tc>
                <a:tc>
                  <a:txBody>
                    <a:bodyPr/>
                    <a:lstStyle/>
                    <a:p>
                      <a:endParaRPr lang="en-US"/>
                    </a:p>
                  </a:txBody>
                  <a:tcPr/>
                </a:tc>
                <a:extLst>
                  <a:ext uri="{0D108BD9-81ED-4DB2-BD59-A6C34878D82A}">
                    <a16:rowId xmlns:a16="http://schemas.microsoft.com/office/drawing/2014/main" val="10000"/>
                  </a:ext>
                </a:extLst>
              </a:tr>
              <a:tr h="370840">
                <a:tc>
                  <a:txBody>
                    <a:bodyPr/>
                    <a:lstStyle/>
                    <a:p>
                      <a:r>
                        <a:rPr lang="en-US" dirty="0"/>
                        <a:t>A</a:t>
                      </a:r>
                    </a:p>
                  </a:txBody>
                  <a:tcPr/>
                </a:tc>
                <a:tc>
                  <a:txBody>
                    <a:bodyPr/>
                    <a:lstStyle/>
                    <a:p>
                      <a:r>
                        <a:rPr lang="en-US" dirty="0"/>
                        <a:t>4</a:t>
                      </a:r>
                    </a:p>
                  </a:txBody>
                  <a:tcPr/>
                </a:tc>
                <a:tc>
                  <a:txBody>
                    <a:bodyPr/>
                    <a:lstStyle/>
                    <a:p>
                      <a:r>
                        <a:rPr lang="en-US" dirty="0"/>
                        <a:t> 1</a:t>
                      </a:r>
                    </a:p>
                  </a:txBody>
                  <a:tcPr/>
                </a:tc>
                <a:tc>
                  <a:txBody>
                    <a:bodyPr/>
                    <a:lstStyle/>
                    <a:p>
                      <a:r>
                        <a:rPr lang="en-US" dirty="0"/>
                        <a:t>4+1 =</a:t>
                      </a:r>
                      <a:r>
                        <a:rPr lang="en-US" baseline="0" dirty="0"/>
                        <a:t> 5</a:t>
                      </a:r>
                      <a:endParaRPr lang="en-US" dirty="0"/>
                    </a:p>
                  </a:txBody>
                  <a:tcPr/>
                </a:tc>
                <a:tc>
                  <a:txBody>
                    <a:bodyPr/>
                    <a:lstStyle/>
                    <a:p>
                      <a:r>
                        <a:rPr lang="en-US" dirty="0"/>
                        <a:t>4-1 = 3</a:t>
                      </a:r>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B</a:t>
                      </a:r>
                    </a:p>
                  </a:txBody>
                  <a:tcPr/>
                </a:tc>
                <a:tc>
                  <a:txBody>
                    <a:bodyPr/>
                    <a:lstStyle/>
                    <a:p>
                      <a:r>
                        <a:rPr lang="en-US" dirty="0"/>
                        <a:t>3</a:t>
                      </a:r>
                    </a:p>
                  </a:txBody>
                  <a:tcPr/>
                </a:tc>
                <a:tc>
                  <a:txBody>
                    <a:bodyPr/>
                    <a:lstStyle/>
                    <a:p>
                      <a:r>
                        <a:rPr lang="en-US" dirty="0"/>
                        <a:t>2</a:t>
                      </a:r>
                    </a:p>
                  </a:txBody>
                  <a:tcPr/>
                </a:tc>
                <a:tc>
                  <a:txBody>
                    <a:bodyPr/>
                    <a:lstStyle/>
                    <a:p>
                      <a:r>
                        <a:rPr lang="en-US" dirty="0"/>
                        <a:t>3+2</a:t>
                      </a:r>
                      <a:r>
                        <a:rPr lang="en-US" baseline="0" dirty="0"/>
                        <a:t>= 5</a:t>
                      </a:r>
                      <a:endParaRPr lang="en-US" dirty="0"/>
                    </a:p>
                  </a:txBody>
                  <a:tcPr/>
                </a:tc>
                <a:tc>
                  <a:txBody>
                    <a:bodyPr/>
                    <a:lstStyle/>
                    <a:p>
                      <a:r>
                        <a:rPr lang="en-US" dirty="0"/>
                        <a:t>3-2=</a:t>
                      </a:r>
                      <a:r>
                        <a:rPr lang="en-US" baseline="0" dirty="0"/>
                        <a:t> 1</a:t>
                      </a:r>
                      <a:endParaRPr lang="en-US" dirty="0"/>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C</a:t>
                      </a:r>
                    </a:p>
                  </a:txBody>
                  <a:tcPr/>
                </a:tc>
                <a:tc>
                  <a:txBody>
                    <a:bodyPr/>
                    <a:lstStyle/>
                    <a:p>
                      <a:r>
                        <a:rPr lang="en-US" dirty="0"/>
                        <a:t>2</a:t>
                      </a:r>
                    </a:p>
                  </a:txBody>
                  <a:tcPr/>
                </a:tc>
                <a:tc>
                  <a:txBody>
                    <a:bodyPr/>
                    <a:lstStyle/>
                    <a:p>
                      <a:r>
                        <a:rPr lang="en-US" dirty="0"/>
                        <a:t>1</a:t>
                      </a:r>
                    </a:p>
                  </a:txBody>
                  <a:tcPr/>
                </a:tc>
                <a:tc>
                  <a:txBody>
                    <a:bodyPr/>
                    <a:lstStyle/>
                    <a:p>
                      <a:r>
                        <a:rPr lang="en-US" dirty="0"/>
                        <a:t>2+1= 3</a:t>
                      </a:r>
                    </a:p>
                  </a:txBody>
                  <a:tcPr/>
                </a:tc>
                <a:tc>
                  <a:txBody>
                    <a:bodyPr/>
                    <a:lstStyle/>
                    <a:p>
                      <a:r>
                        <a:rPr lang="en-US" dirty="0"/>
                        <a:t>2-1+= 1</a:t>
                      </a:r>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D</a:t>
                      </a:r>
                    </a:p>
                  </a:txBody>
                  <a:tcPr/>
                </a:tc>
                <a:tc>
                  <a:txBody>
                    <a:bodyPr/>
                    <a:lstStyle/>
                    <a:p>
                      <a:r>
                        <a:rPr lang="en-US" dirty="0"/>
                        <a:t>3</a:t>
                      </a:r>
                    </a:p>
                  </a:txBody>
                  <a:tcPr/>
                </a:tc>
                <a:tc>
                  <a:txBody>
                    <a:bodyPr/>
                    <a:lstStyle/>
                    <a:p>
                      <a:r>
                        <a:rPr lang="en-US" dirty="0"/>
                        <a:t>1</a:t>
                      </a:r>
                    </a:p>
                  </a:txBody>
                  <a:tcPr/>
                </a:tc>
                <a:tc>
                  <a:txBody>
                    <a:bodyPr/>
                    <a:lstStyle/>
                    <a:p>
                      <a:r>
                        <a:rPr lang="en-US" dirty="0"/>
                        <a:t>3+1=4</a:t>
                      </a:r>
                    </a:p>
                  </a:txBody>
                  <a:tcPr/>
                </a:tc>
                <a:tc>
                  <a:txBody>
                    <a:bodyPr/>
                    <a:lstStyle/>
                    <a:p>
                      <a:r>
                        <a:rPr lang="en-US" baseline="0" dirty="0"/>
                        <a:t>3-1 = 2 </a:t>
                      </a:r>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noAutofit/>
          </a:bodyPr>
          <a:lstStyle/>
          <a:p>
            <a:br>
              <a:rPr lang="en-US" sz="3200" dirty="0"/>
            </a:br>
            <a:r>
              <a:rPr lang="en-US" sz="3200" dirty="0"/>
              <a:t>prepare a working sheet, using the following procedure: </a:t>
            </a:r>
            <a:br>
              <a:rPr lang="en-US" sz="3200" dirty="0"/>
            </a:br>
            <a:r>
              <a:rPr lang="en-US" sz="3200" dirty="0"/>
              <a:t>List the number of each item in the 1</a:t>
            </a:r>
            <a:r>
              <a:rPr lang="en-US" sz="3200" baseline="30000" dirty="0"/>
              <a:t>st</a:t>
            </a:r>
            <a:r>
              <a:rPr lang="en-US" sz="3200" dirty="0"/>
              <a:t>  column of the table headed by Item number. </a:t>
            </a:r>
            <a:br>
              <a:rPr lang="en-US" sz="3200" dirty="0"/>
            </a:br>
            <a:r>
              <a:rPr lang="en-US" sz="3200" dirty="0"/>
              <a:t>Second, count the number of students in the high-scoring group who got each item right and enter the number in the 2</a:t>
            </a:r>
            <a:r>
              <a:rPr lang="en-US" sz="3200" baseline="30000" dirty="0"/>
              <a:t>nd</a:t>
            </a:r>
            <a:r>
              <a:rPr lang="en-US" sz="3200" dirty="0"/>
              <a:t> column headed by H.</a:t>
            </a:r>
            <a:br>
              <a:rPr lang="en-US" sz="3200" dirty="0"/>
            </a:br>
            <a:br>
              <a:rPr lang="en-US" sz="3200" dirty="0"/>
            </a:br>
            <a:br>
              <a:rPr lang="en-US" sz="3200" dirty="0"/>
            </a:br>
            <a:r>
              <a:rPr lang="en-US" sz="3200"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Autofit/>
          </a:bodyPr>
          <a:lstStyle/>
          <a:p>
            <a:r>
              <a:rPr lang="en-US" sz="3200" dirty="0"/>
              <a:t>Third: count the number of students in  the Low scoring group who got the item right and enter the number in the 3</a:t>
            </a:r>
            <a:r>
              <a:rPr lang="en-US" sz="3200" baseline="30000" dirty="0"/>
              <a:t>rd</a:t>
            </a:r>
            <a:r>
              <a:rPr lang="en-US" sz="3200" dirty="0"/>
              <a:t>  column head by L. </a:t>
            </a:r>
            <a:br>
              <a:rPr lang="en-US" sz="3200" dirty="0"/>
            </a:br>
            <a:r>
              <a:rPr lang="en-US" sz="3200" dirty="0"/>
              <a:t>Add both H &amp; L and enter in the column forth and headed by H+L.  </a:t>
            </a:r>
            <a:br>
              <a:rPr lang="en-US" sz="3200" dirty="0"/>
            </a:br>
            <a:r>
              <a:rPr lang="en-US" sz="3200" dirty="0"/>
              <a:t>Subtract L from H and enter the `column fifth headed by  H-L.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rmAutofit/>
          </a:bodyPr>
          <a:lstStyle/>
          <a:p>
            <a:r>
              <a:rPr lang="en-US" sz="6000" u="sng" dirty="0"/>
              <a:t>Any question.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1981200"/>
            <a:ext cx="3470822" cy="923330"/>
          </a:xfrm>
          <a:prstGeom prst="rect">
            <a:avLst/>
          </a:prstGeom>
        </p:spPr>
        <p:txBody>
          <a:bodyPr wrap="none">
            <a:spAutoFit/>
          </a:bodyPr>
          <a:lstStyle/>
          <a:p>
            <a:r>
              <a:rPr lang="en-US" sz="5400" dirty="0"/>
              <a:t>Definition: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229600" cy="1143000"/>
          </a:xfrm>
        </p:spPr>
        <p:txBody>
          <a:bodyPr>
            <a:noAutofit/>
          </a:bodyPr>
          <a:lstStyle/>
          <a:p>
            <a:r>
              <a:rPr lang="en-US" sz="3200" dirty="0"/>
              <a:t>Reexamining  of each test item to discover its strengths &amp; flaws. </a:t>
            </a:r>
            <a:br>
              <a:rPr lang="en-US" sz="3200" dirty="0"/>
            </a:b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a:bodyPr>
          <a:lstStyle/>
          <a:p>
            <a:r>
              <a:rPr lang="en-US" sz="3200" dirty="0"/>
              <a:t>Item analyses procedure consist of the following  main steps.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143000"/>
          </a:xfrm>
        </p:spPr>
        <p:txBody>
          <a:bodyPr>
            <a:noAutofit/>
          </a:bodyPr>
          <a:lstStyle/>
          <a:p>
            <a:r>
              <a:rPr lang="en-US" sz="3200" dirty="0"/>
              <a:t>Step 1:</a:t>
            </a:r>
            <a:br>
              <a:rPr lang="en-US" sz="3200" dirty="0"/>
            </a:br>
            <a:r>
              <a:rPr lang="en-US" sz="3200" dirty="0"/>
              <a:t> After scoring the test arrange all the papers in descending form according to the marks obtained.</a:t>
            </a:r>
            <a:br>
              <a:rPr lang="en-US" sz="3200" dirty="0"/>
            </a:br>
            <a:r>
              <a:rPr lang="en-US" sz="3200" dirty="0"/>
              <a:t> It means that the paper with the highest score is put on the top and so 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Autofit/>
          </a:bodyPr>
          <a:lstStyle/>
          <a:p>
            <a:r>
              <a:rPr lang="en-US" sz="3200" dirty="0"/>
              <a:t>Step 2: </a:t>
            </a:r>
            <a:br>
              <a:rPr lang="en-US" sz="3200" dirty="0"/>
            </a:br>
            <a:r>
              <a:rPr lang="en-US" sz="3200" dirty="0"/>
              <a:t>Select one-fourth of the papers from the top and call it Highest scoring group. </a:t>
            </a:r>
            <a:br>
              <a:rPr lang="en-US" sz="3200" dirty="0"/>
            </a:br>
            <a:r>
              <a:rPr lang="en-US" sz="3200" dirty="0"/>
              <a:t>Select the same number of papers with the lowest score and call it low scoring group.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p:spPr>
        <p:txBody>
          <a:bodyPr>
            <a:normAutofit fontScale="90000"/>
          </a:bodyPr>
          <a:lstStyle/>
          <a:p>
            <a:r>
              <a:rPr lang="en-US" sz="3200" dirty="0"/>
              <a:t>For example if there are 40 papers select 10 from top and 10 from bottom.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229600" cy="1143000"/>
          </a:xfrm>
        </p:spPr>
        <p:txBody>
          <a:bodyPr>
            <a:noAutofit/>
          </a:bodyPr>
          <a:lstStyle/>
          <a:p>
            <a:r>
              <a:rPr lang="en-US" sz="3200" dirty="0"/>
              <a:t>Step 3: </a:t>
            </a:r>
            <a:br>
              <a:rPr lang="en-US" sz="3200" dirty="0"/>
            </a:br>
            <a:r>
              <a:rPr lang="en-US" sz="3200" dirty="0"/>
              <a:t>Tabulate the responses of both high and low scoring groups on each test item as in the following table. The table show only whether the student passed or failed.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81600"/>
            <a:ext cx="8229600" cy="1143000"/>
          </a:xfrm>
        </p:spPr>
        <p:txBody>
          <a:bodyPr>
            <a:normAutofit fontScale="90000"/>
          </a:bodyPr>
          <a:lstStyle/>
          <a:p>
            <a:r>
              <a:rPr lang="en-US" dirty="0"/>
              <a:t>Pass:1 </a:t>
            </a:r>
            <a:br>
              <a:rPr lang="en-US" dirty="0"/>
            </a:br>
            <a:r>
              <a:rPr lang="en-US" dirty="0"/>
              <a:t>Fail: 0</a:t>
            </a:r>
          </a:p>
        </p:txBody>
      </p:sp>
      <p:graphicFrame>
        <p:nvGraphicFramePr>
          <p:cNvPr id="3" name="Table 2"/>
          <p:cNvGraphicFramePr>
            <a:graphicFrameLocks noGrp="1"/>
          </p:cNvGraphicFramePr>
          <p:nvPr/>
        </p:nvGraphicFramePr>
        <p:xfrm>
          <a:off x="838200" y="1397000"/>
          <a:ext cx="6096001" cy="2431556"/>
        </p:xfrm>
        <a:graphic>
          <a:graphicData uri="http://schemas.openxmlformats.org/drawingml/2006/table">
            <a:tbl>
              <a:tblPr firstRow="1" bandRow="1"/>
              <a:tblGrid>
                <a:gridCol w="745067">
                  <a:extLst>
                    <a:ext uri="{9D8B030D-6E8A-4147-A177-3AD203B41FA5}">
                      <a16:colId xmlns:a16="http://schemas.microsoft.com/office/drawing/2014/main" val="20000"/>
                    </a:ext>
                  </a:extLst>
                </a:gridCol>
                <a:gridCol w="541867">
                  <a:extLst>
                    <a:ext uri="{9D8B030D-6E8A-4147-A177-3AD203B41FA5}">
                      <a16:colId xmlns:a16="http://schemas.microsoft.com/office/drawing/2014/main" val="20001"/>
                    </a:ext>
                  </a:extLst>
                </a:gridCol>
                <a:gridCol w="541867">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gridCol w="609600">
                  <a:extLst>
                    <a:ext uri="{9D8B030D-6E8A-4147-A177-3AD203B41FA5}">
                      <a16:colId xmlns:a16="http://schemas.microsoft.com/office/drawing/2014/main" val="20005"/>
                    </a:ext>
                  </a:extLst>
                </a:gridCol>
                <a:gridCol w="609600">
                  <a:extLst>
                    <a:ext uri="{9D8B030D-6E8A-4147-A177-3AD203B41FA5}">
                      <a16:colId xmlns:a16="http://schemas.microsoft.com/office/drawing/2014/main" val="20006"/>
                    </a:ext>
                  </a:extLst>
                </a:gridCol>
                <a:gridCol w="609600">
                  <a:extLst>
                    <a:ext uri="{9D8B030D-6E8A-4147-A177-3AD203B41FA5}">
                      <a16:colId xmlns:a16="http://schemas.microsoft.com/office/drawing/2014/main" val="20007"/>
                    </a:ext>
                  </a:extLst>
                </a:gridCol>
                <a:gridCol w="609600">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32296">
                <a:tc>
                  <a:txBody>
                    <a:bodyPr/>
                    <a:lstStyle/>
                    <a:p>
                      <a:r>
                        <a:rPr lang="en-US" dirty="0"/>
                        <a:t>Item number          </a:t>
                      </a:r>
                    </a:p>
                  </a:txBody>
                  <a:tcPr/>
                </a:tc>
                <a:tc gridSpan="4">
                  <a:txBody>
                    <a:bodyPr/>
                    <a:lstStyle/>
                    <a:p>
                      <a:r>
                        <a:rPr lang="en-US" dirty="0"/>
                        <a:t>High scoring group</a:t>
                      </a:r>
                    </a:p>
                    <a:p>
                      <a:endParaRPr lang="en-US" dirty="0"/>
                    </a:p>
                    <a:p>
                      <a:r>
                        <a:rPr lang="en-US" dirty="0"/>
                        <a:t>AA     BB      CC   DD           </a:t>
                      </a:r>
                      <a:r>
                        <a:rPr lang="en-US" baseline="0" dirty="0"/>
                        <a:t>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r>
                        <a:rPr lang="en-US" dirty="0"/>
                        <a:t>Low scoring</a:t>
                      </a:r>
                      <a:r>
                        <a:rPr lang="en-US" baseline="0" dirty="0"/>
                        <a:t> group</a:t>
                      </a:r>
                    </a:p>
                    <a:p>
                      <a:endParaRPr lang="en-US" baseline="0" dirty="0"/>
                    </a:p>
                    <a:p>
                      <a:r>
                        <a:rPr lang="en-US" baseline="0" dirty="0"/>
                        <a:t>EE        FF     GG   HH</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4815">
                <a:tc>
                  <a:txBody>
                    <a:bodyPr/>
                    <a:lstStyle/>
                    <a:p>
                      <a:r>
                        <a:rPr lang="en-US" dirty="0"/>
                        <a:t>A</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lnR w="12700" cap="flat" cmpd="sng" algn="ctr">
                      <a:solidFill>
                        <a:schemeClr val="tx1"/>
                      </a:solidFill>
                      <a:prstDash val="solid"/>
                      <a:round/>
                      <a:headEnd type="none" w="med" len="med"/>
                      <a:tailEnd type="none" w="med" len="med"/>
                    </a:lnR>
                  </a:tcPr>
                </a:tc>
                <a:tc>
                  <a:txBody>
                    <a:bodyPr/>
                    <a:lstStyle/>
                    <a:p>
                      <a:r>
                        <a:rPr lang="en-US" dirty="0"/>
                        <a:t>0</a:t>
                      </a:r>
                    </a:p>
                  </a:txBody>
                  <a:tcPr>
                    <a:lnL w="12700" cap="flat" cmpd="sng" algn="ctr">
                      <a:solidFill>
                        <a:schemeClr val="tx1"/>
                      </a:solidFill>
                      <a:prstDash val="solid"/>
                      <a:round/>
                      <a:headEnd type="none" w="med" len="med"/>
                      <a:tailEnd type="none" w="med" len="med"/>
                    </a:lnL>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10001"/>
                  </a:ext>
                </a:extLst>
              </a:tr>
              <a:tr h="374815">
                <a:tc>
                  <a:txBody>
                    <a:bodyPr/>
                    <a:lstStyle/>
                    <a:p>
                      <a:r>
                        <a:rPr lang="en-US" dirty="0"/>
                        <a:t>B</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endParaRPr lang="en-US"/>
                    </a:p>
                  </a:txBody>
                  <a:tcPr/>
                </a:tc>
                <a:extLst>
                  <a:ext uri="{0D108BD9-81ED-4DB2-BD59-A6C34878D82A}">
                    <a16:rowId xmlns:a16="http://schemas.microsoft.com/office/drawing/2014/main" val="10002"/>
                  </a:ext>
                </a:extLst>
              </a:tr>
              <a:tr h="374815">
                <a:tc>
                  <a:txBody>
                    <a:bodyPr/>
                    <a:lstStyle/>
                    <a:p>
                      <a:r>
                        <a:rPr lang="en-US" dirty="0"/>
                        <a:t>C</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endParaRPr lang="en-US"/>
                    </a:p>
                  </a:txBody>
                  <a:tcPr/>
                </a:tc>
                <a:extLst>
                  <a:ext uri="{0D108BD9-81ED-4DB2-BD59-A6C34878D82A}">
                    <a16:rowId xmlns:a16="http://schemas.microsoft.com/office/drawing/2014/main" val="10003"/>
                  </a:ext>
                </a:extLst>
              </a:tr>
              <a:tr h="374815">
                <a:tc>
                  <a:txBody>
                    <a:bodyPr/>
                    <a:lstStyle/>
                    <a:p>
                      <a:r>
                        <a:rPr lang="en-US" dirty="0"/>
                        <a:t>D</a:t>
                      </a:r>
                    </a:p>
                  </a:txBody>
                  <a:tcPr/>
                </a:tc>
                <a:tc>
                  <a:txBody>
                    <a:bodyPr/>
                    <a:lstStyle/>
                    <a:p>
                      <a:r>
                        <a:rPr lang="en-US" dirty="0"/>
                        <a:t>1</a:t>
                      </a:r>
                    </a:p>
                  </a:txBody>
                  <a:tcPr/>
                </a:tc>
                <a:tc>
                  <a:txBody>
                    <a:bodyPr/>
                    <a:lstStyle/>
                    <a:p>
                      <a:r>
                        <a:rPr lang="en-US" dirty="0"/>
                        <a:t>0</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tc>
                  <a:txBody>
                    <a:bodyPr/>
                    <a:lstStyle/>
                    <a:p>
                      <a:r>
                        <a:rPr lang="en-US" dirty="0"/>
                        <a:t>0</a:t>
                      </a:r>
                    </a:p>
                  </a:txBody>
                  <a:tcPr/>
                </a:tc>
                <a:tc>
                  <a:txBody>
                    <a:bodyPr/>
                    <a:lstStyle/>
                    <a:p>
                      <a:r>
                        <a:rPr lang="en-US" dirty="0"/>
                        <a:t>1</a:t>
                      </a:r>
                    </a:p>
                  </a:txBody>
                  <a:tcPr/>
                </a:tc>
                <a:tc>
                  <a:txBody>
                    <a:bodyPr/>
                    <a:lstStyle/>
                    <a:p>
                      <a:r>
                        <a:rPr lang="en-US" dirty="0"/>
                        <a:t>0</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3471</TotalTime>
  <Words>406</Words>
  <Application>Microsoft Office PowerPoint</Application>
  <PresentationFormat>On-screen Show (4:3)</PresentationFormat>
  <Paragraphs>82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Book Antiqua</vt:lpstr>
      <vt:lpstr>Lucida Sans</vt:lpstr>
      <vt:lpstr>Wingdings</vt:lpstr>
      <vt:lpstr>Wingdings 2</vt:lpstr>
      <vt:lpstr>Wingdings 3</vt:lpstr>
      <vt:lpstr>Apex</vt:lpstr>
      <vt:lpstr>Topic: Test item analyses  procedure. </vt:lpstr>
      <vt:lpstr>PowerPoint Presentation</vt:lpstr>
      <vt:lpstr>Reexamining  of each test item to discover its strengths &amp; flaws.  </vt:lpstr>
      <vt:lpstr>Item analyses procedure consist of the following  main steps. </vt:lpstr>
      <vt:lpstr>Step 1:  After scoring the test arrange all the papers in descending form according to the marks obtained.  It means that the paper with the highest score is put on the top and so on.  </vt:lpstr>
      <vt:lpstr>Step 2:  Select one-fourth of the papers from the top and call it Highest scoring group.  Select the same number of papers with the lowest score and call it low scoring group. </vt:lpstr>
      <vt:lpstr>For example if there are 40 papers select 10 from top and 10 from bottom. </vt:lpstr>
      <vt:lpstr>Step 3:  Tabulate the responses of both high and low scoring groups on each test item as in the following table. The table show only whether the student passed or failed. </vt:lpstr>
      <vt:lpstr>Pass:1  Fail: 0</vt:lpstr>
      <vt:lpstr>Step: 4  Working sheet paper: </vt:lpstr>
      <vt:lpstr> prepare a working sheet, using the following procedure:  List the number of each item in the 1st  column of the table headed by Item number.  Second, count the number of students in the high-scoring group who got each item right and enter the number in the 2nd column headed by H.    </vt:lpstr>
      <vt:lpstr>Third: count the number of students in  the Low scoring group who got the item right and enter the number in the 3rd  column head by L.  Add both H &amp; L and enter in the column forth and headed by H+L.   Subtract L from H and enter the `column fifth headed by  H-L.</vt:lpstr>
      <vt:lpstr>Any question.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Hanif Jan Class num: 21. Subject: Test development &amp; evaluation.</dc:title>
  <dc:creator>saleem jani</dc:creator>
  <cp:lastModifiedBy>Umair</cp:lastModifiedBy>
  <cp:revision>62</cp:revision>
  <dcterms:created xsi:type="dcterms:W3CDTF">2014-11-10T11:06:33Z</dcterms:created>
  <dcterms:modified xsi:type="dcterms:W3CDTF">2020-04-04T05:19:21Z</dcterms:modified>
</cp:coreProperties>
</file>